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x="10058400" cy="7772400"/>
  <p:notesSz cx="10058400" cy="7772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customXml" Target="../customXml/item3.xml"/><Relationship Id="rId3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customXml" Target="../customXml/item2.xml"/><Relationship Id="rId2" Type="http://schemas.openxmlformats.org/officeDocument/2006/relationships/theme" Target="theme/them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tableStyles" Target="tableStyles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4" Type="http://schemas.openxmlformats.org/officeDocument/2006/relationships/presProps" Target="presProps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5"/>
              <a:t> </a:t>
            </a:r>
            <a:r>
              <a:rPr dirty="0"/>
              <a:t>custom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2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5"/>
              <a:t> </a:t>
            </a:r>
            <a:r>
              <a:rPr dirty="0"/>
              <a:t>custom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2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5"/>
              <a:t> </a:t>
            </a:r>
            <a:r>
              <a:rPr dirty="0"/>
              <a:t>custom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2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5"/>
              <a:t> </a:t>
            </a:r>
            <a:r>
              <a:rPr dirty="0"/>
              <a:t>custom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2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5"/>
              <a:t> </a:t>
            </a:r>
            <a:r>
              <a:rPr dirty="0"/>
              <a:t>custom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2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83151" y="525976"/>
            <a:ext cx="1691296" cy="174232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914400" y="846455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2920" y="310896"/>
            <a:ext cx="9052560" cy="12435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2920" y="1787652"/>
            <a:ext cx="9052560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437757" y="6984060"/>
            <a:ext cx="2759709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5"/>
              <a:t> </a:t>
            </a:r>
            <a:r>
              <a:rPr dirty="0"/>
              <a:t>custom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2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Relationship Id="rId3" Type="http://schemas.openxmlformats.org/officeDocument/2006/relationships/image" Target="../media/image4.jpg"/><Relationship Id="rId4" Type="http://schemas.openxmlformats.org/officeDocument/2006/relationships/image" Target="../media/image5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g"/><Relationship Id="rId3" Type="http://schemas.openxmlformats.org/officeDocument/2006/relationships/image" Target="../media/image7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9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jpg"/><Relationship Id="rId3" Type="http://schemas.openxmlformats.org/officeDocument/2006/relationships/image" Target="../media/image12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jpg"/><Relationship Id="rId3" Type="http://schemas.openxmlformats.org/officeDocument/2006/relationships/image" Target="../media/image14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jpg"/><Relationship Id="rId3" Type="http://schemas.openxmlformats.org/officeDocument/2006/relationships/image" Target="../media/image16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jpg"/><Relationship Id="rId3" Type="http://schemas.openxmlformats.org/officeDocument/2006/relationships/image" Target="../media/image18.jpg"/><Relationship Id="rId4" Type="http://schemas.openxmlformats.org/officeDocument/2006/relationships/image" Target="../media/image19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01700" y="1103121"/>
            <a:ext cx="4571365" cy="21310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tifakt Element"/>
                <a:cs typeface="Artifakt Element"/>
              </a:rPr>
              <a:t>Step-by-</a:t>
            </a:r>
            <a:r>
              <a:rPr dirty="0" sz="1200" b="1">
                <a:latin typeface="Artifakt Element"/>
                <a:cs typeface="Artifakt Element"/>
              </a:rPr>
              <a:t>step</a:t>
            </a:r>
            <a:r>
              <a:rPr dirty="0" sz="1200" spc="45" b="1">
                <a:latin typeface="Artifakt Element"/>
                <a:cs typeface="Artifakt Element"/>
              </a:rPr>
              <a:t> </a:t>
            </a:r>
            <a:r>
              <a:rPr dirty="0" sz="1200" spc="-20" b="1">
                <a:latin typeface="Artifakt Element"/>
                <a:cs typeface="Artifakt Element"/>
              </a:rPr>
              <a:t>guide</a:t>
            </a:r>
            <a:endParaRPr sz="12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60"/>
              </a:spcBef>
            </a:pPr>
            <a:r>
              <a:rPr dirty="0" sz="1600" b="1">
                <a:latin typeface="Artifakt Element"/>
                <a:cs typeface="Artifakt Element"/>
              </a:rPr>
              <a:t>Create</a:t>
            </a:r>
            <a:r>
              <a:rPr dirty="0" sz="1600" spc="-35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a</a:t>
            </a:r>
            <a:r>
              <a:rPr dirty="0" sz="1600" spc="-25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custom</a:t>
            </a:r>
            <a:r>
              <a:rPr dirty="0" sz="1600" spc="-25" b="1">
                <a:latin typeface="Artifakt Element"/>
                <a:cs typeface="Artifakt Element"/>
              </a:rPr>
              <a:t> </a:t>
            </a:r>
            <a:r>
              <a:rPr dirty="0" sz="1600" spc="-20" b="1">
                <a:latin typeface="Artifakt Element"/>
                <a:cs typeface="Artifakt Element"/>
              </a:rPr>
              <a:t>tool</a:t>
            </a:r>
            <a:endParaRPr sz="16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85"/>
              </a:spcBef>
            </a:pPr>
            <a:r>
              <a:rPr dirty="0" sz="1100">
                <a:latin typeface="Artifakt Element"/>
                <a:cs typeface="Artifakt Element"/>
              </a:rPr>
              <a:t>Populate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digital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library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by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creating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custom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scratch.</a:t>
            </a:r>
            <a:endParaRPr sz="11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35"/>
              </a:spcBef>
            </a:pPr>
            <a:r>
              <a:rPr dirty="0" sz="1200" b="1">
                <a:latin typeface="Artifakt Element"/>
                <a:cs typeface="Artifakt Element"/>
              </a:rPr>
              <a:t>Learning</a:t>
            </a:r>
            <a:r>
              <a:rPr dirty="0" sz="1200" spc="-20" b="1">
                <a:latin typeface="Artifakt Element"/>
                <a:cs typeface="Artifakt Element"/>
              </a:rPr>
              <a:t> </a:t>
            </a:r>
            <a:r>
              <a:rPr dirty="0" sz="1200" spc="-10" b="1">
                <a:latin typeface="Artifakt Element"/>
                <a:cs typeface="Artifakt Element"/>
              </a:rPr>
              <a:t>objectives:</a:t>
            </a:r>
            <a:endParaRPr sz="12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14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new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milling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tool.</a:t>
            </a:r>
            <a:endParaRPr sz="11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3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Edit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parameters.</a:t>
            </a:r>
            <a:endParaRPr sz="11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350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cutting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presets.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896111" y="6004305"/>
            <a:ext cx="8267700" cy="18415"/>
          </a:xfrm>
          <a:custGeom>
            <a:avLst/>
            <a:gdLst/>
            <a:ahLst/>
            <a:cxnLst/>
            <a:rect l="l" t="t" r="r" b="b"/>
            <a:pathLst>
              <a:path w="8267700" h="18414">
                <a:moveTo>
                  <a:pt x="8267446" y="0"/>
                </a:moveTo>
                <a:lnTo>
                  <a:pt x="0" y="0"/>
                </a:lnTo>
                <a:lnTo>
                  <a:pt x="0" y="18288"/>
                </a:lnTo>
                <a:lnTo>
                  <a:pt x="8267446" y="18288"/>
                </a:lnTo>
                <a:lnTo>
                  <a:pt x="826744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49400" y="3358896"/>
            <a:ext cx="4437126" cy="1885060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3143757" y="5476113"/>
            <a:ext cx="129159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completed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exercise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5"/>
              <a:t> </a:t>
            </a:r>
            <a:r>
              <a:rPr dirty="0"/>
              <a:t>custom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2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5"/>
              <a:t> </a:t>
            </a:r>
            <a:r>
              <a:rPr dirty="0"/>
              <a:t>custom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2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52381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29280"/>
                <a:gridCol w="2929890"/>
              </a:tblGrid>
              <a:tr h="160909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1.</a:t>
                      </a:r>
                      <a:r>
                        <a:rPr dirty="0" sz="1100" spc="19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1100" spc="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Untitled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design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navigate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Manufacture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workspace.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216535">
                        <a:lnSpc>
                          <a:spcPct val="125499"/>
                        </a:lnSpc>
                        <a:spcBef>
                          <a:spcPts val="1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by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clicking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Manage&gt;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Library.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Library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dialog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489075">
                <a:tc>
                  <a:txBody>
                    <a:bodyPr/>
                    <a:lstStyle/>
                    <a:p>
                      <a:pPr marL="295275" marR="73660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2.</a:t>
                      </a:r>
                      <a:r>
                        <a:rPr dirty="0" sz="1100" spc="16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Learn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CAM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Sample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–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MM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50">
                          <a:latin typeface="Artifakt Element"/>
                          <a:cs typeface="Artifakt Element"/>
                        </a:rPr>
                        <a:t>a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previous</a:t>
                      </a:r>
                      <a:r>
                        <a:rPr dirty="0" sz="1100" spc="-5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module.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9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library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39950">
                <a:tc>
                  <a:txBody>
                    <a:bodyPr/>
                    <a:lstStyle/>
                    <a:p>
                      <a:pPr marL="295275" marR="88265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3.</a:t>
                      </a:r>
                      <a:r>
                        <a:rPr dirty="0" sz="1100" spc="11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previous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module,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copied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pasted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two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existing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tool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library.</a:t>
                      </a:r>
                      <a:r>
                        <a:rPr dirty="0" sz="1100" spc="-4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However,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also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new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scratch.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plus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icon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to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tool.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14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86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3.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tool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38453"/>
            <a:ext cx="2777489" cy="915634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12079" y="2932214"/>
            <a:ext cx="2777489" cy="712304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212079" y="4439760"/>
            <a:ext cx="2777489" cy="1658652"/>
          </a:xfrm>
          <a:prstGeom prst="rect">
            <a:avLst/>
          </a:prstGeom>
        </p:spPr>
      </p:pic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5"/>
              <a:t> </a:t>
            </a:r>
            <a:r>
              <a:rPr dirty="0"/>
              <a:t>custom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2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38874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15945"/>
                <a:gridCol w="2942589"/>
              </a:tblGrid>
              <a:tr h="175641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4.</a:t>
                      </a:r>
                      <a:r>
                        <a:rPr dirty="0" sz="1100" spc="12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 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Flat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mill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option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Milling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section.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44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4.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type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31060">
                <a:tc>
                  <a:txBody>
                    <a:bodyPr/>
                    <a:lstStyle/>
                    <a:p>
                      <a:pPr marL="295275" marR="86995" indent="-228600">
                        <a:lnSpc>
                          <a:spcPct val="126000"/>
                        </a:lnSpc>
                        <a:spcBef>
                          <a:spcPts val="117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5.</a:t>
                      </a:r>
                      <a:r>
                        <a:rPr dirty="0" sz="1100" spc="13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 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General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enter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10</a:t>
                      </a: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 b="1">
                          <a:latin typeface="Artifakt Element"/>
                          <a:cs typeface="Artifakt Element"/>
                        </a:rPr>
                        <a:t>mm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Flat</a:t>
                      </a:r>
                      <a:r>
                        <a:rPr dirty="0" sz="1100" spc="-1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Endmill</a:t>
                      </a:r>
                      <a:r>
                        <a:rPr dirty="0" sz="1100" spc="-1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Description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box.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Because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details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match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50">
                          <a:latin typeface="Artifakt Element"/>
                          <a:cs typeface="Artifakt Element"/>
                        </a:rPr>
                        <a:t>a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specific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physical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tool,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make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sure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you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enter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appropriate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vendor,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product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ID,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product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link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information.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859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5.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Customize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general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information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66214"/>
            <a:ext cx="2777489" cy="1138200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39854" y="3089895"/>
            <a:ext cx="2749715" cy="1619955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5"/>
              <a:t> </a:t>
            </a:r>
            <a:r>
              <a:rPr dirty="0"/>
              <a:t>custom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2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49796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78150"/>
                <a:gridCol w="3081020"/>
              </a:tblGrid>
              <a:tr h="312420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6.</a:t>
                      </a:r>
                      <a:r>
                        <a:rPr dirty="0" sz="1100" spc="13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Continue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Cutter tab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enter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10</a:t>
                      </a:r>
                      <a:r>
                        <a:rPr dirty="0" sz="1100" spc="-1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mm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Diameter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box.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Press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187960">
                        <a:lnSpc>
                          <a:spcPct val="125899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Enter.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 the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Shaft</a:t>
                      </a:r>
                      <a:r>
                        <a:rPr dirty="0" sz="1100" spc="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diameter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value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automatically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updates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match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Diameter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value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because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is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driven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equation.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FX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icon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in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Shaft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diameter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box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indicates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that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value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driven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by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equation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until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override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it.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Continue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to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customize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information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Cutter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digital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tool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matches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physical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tool.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2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6.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Customize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tool’s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geometry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55470">
                <a:tc>
                  <a:txBody>
                    <a:bodyPr/>
                    <a:lstStyle/>
                    <a:p>
                      <a:pPr marL="295275" marR="144780" indent="-228600">
                        <a:lnSpc>
                          <a:spcPct val="126099"/>
                        </a:lnSpc>
                        <a:spcBef>
                          <a:spcPts val="117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7.</a:t>
                      </a:r>
                      <a:r>
                        <a:rPr dirty="0" sz="1100" spc="17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Continue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Holder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then</a:t>
                      </a:r>
                      <a:r>
                        <a:rPr dirty="0" sz="1100" spc="50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locate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CT40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–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0.250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x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1.38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Mill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Holder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left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column.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holder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highlight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it.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859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97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769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7.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holder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32070" y="1157469"/>
            <a:ext cx="2856737" cy="2513465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60670" y="4447794"/>
            <a:ext cx="2627756" cy="1390015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5"/>
              <a:t> </a:t>
            </a:r>
            <a:r>
              <a:rPr dirty="0"/>
              <a:t>custom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2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36572" y="1137767"/>
          <a:ext cx="6061075" cy="31546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20365"/>
                <a:gridCol w="3063875"/>
              </a:tblGrid>
              <a:tr h="315468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8.</a:t>
                      </a:r>
                      <a:r>
                        <a:rPr dirty="0" sz="1100" spc="49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holder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add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tool.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If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want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extract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holder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 marR="340995">
                        <a:lnSpc>
                          <a:spcPct val="125499"/>
                        </a:lnSpc>
                        <a:spcBef>
                          <a:spcPts val="1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save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your tool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you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Extract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holder.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6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153860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8.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holder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42229" y="1138427"/>
            <a:ext cx="2847339" cy="2856364"/>
          </a:xfrm>
          <a:prstGeom prst="rect">
            <a:avLst/>
          </a:prstGeom>
        </p:spPr>
      </p:pic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5"/>
              <a:t> </a:t>
            </a:r>
            <a:r>
              <a:rPr dirty="0"/>
              <a:t>custom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2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1586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12110"/>
                <a:gridCol w="3032760"/>
              </a:tblGrid>
              <a:tr h="213296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9.</a:t>
                      </a:r>
                      <a:r>
                        <a:rPr dirty="0" sz="1100" spc="13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Continue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Cutting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data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and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cutting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115570">
                        <a:lnSpc>
                          <a:spcPct val="125499"/>
                        </a:lnSpc>
                        <a:spcBef>
                          <a:spcPts val="1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presets.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plus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icon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50">
                          <a:latin typeface="Artifakt Element"/>
                          <a:cs typeface="Artifakt Element"/>
                        </a:rPr>
                        <a:t>a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preset.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0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9.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plus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icon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25650">
                <a:tc>
                  <a:txBody>
                    <a:bodyPr/>
                    <a:lstStyle/>
                    <a:p>
                      <a:pPr algn="just" marL="295275" marR="179705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10.</a:t>
                      </a:r>
                      <a:r>
                        <a:rPr dirty="0" sz="1100" spc="-4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Name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preset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as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AL</a:t>
                      </a:r>
                      <a:r>
                        <a:rPr dirty="0" sz="1100" spc="-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Rough</a:t>
                      </a:r>
                      <a:r>
                        <a:rPr dirty="0" sz="1100" spc="-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to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indicate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will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 used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rough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aluminum.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096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10.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Name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preset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74912" y="1138427"/>
            <a:ext cx="2627834" cy="154190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55862" y="3457194"/>
            <a:ext cx="2627841" cy="1561465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5"/>
              <a:t> </a:t>
            </a:r>
            <a:r>
              <a:rPr dirty="0"/>
              <a:t>custom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2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6920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44800"/>
                <a:gridCol w="3100070"/>
              </a:tblGrid>
              <a:tr h="20764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11.</a:t>
                      </a:r>
                      <a:r>
                        <a:rPr dirty="0" sz="1100" spc="13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Enter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8000</a:t>
                      </a: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RPM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Spindle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speed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box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several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265430">
                        <a:lnSpc>
                          <a:spcPct val="125800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other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parameters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automatically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update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because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they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are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driven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by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equations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include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Spindle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speed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value.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86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11.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Enter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Spindle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speed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value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615565">
                <a:tc>
                  <a:txBody>
                    <a:bodyPr/>
                    <a:lstStyle/>
                    <a:p>
                      <a:pPr marL="295275" marR="163830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12.</a:t>
                      </a:r>
                      <a:r>
                        <a:rPr dirty="0" sz="1100" spc="7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Enter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1200</a:t>
                      </a:r>
                      <a:r>
                        <a:rPr dirty="0" sz="1100" spc="-1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mm/min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Cutting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feedrate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box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other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values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automatically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update.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5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86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12.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Adjust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Cutting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feedrate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value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36811" y="1166980"/>
            <a:ext cx="2827667" cy="1456203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17770" y="3400044"/>
            <a:ext cx="2856610" cy="215201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5"/>
              <a:t> </a:t>
            </a:r>
            <a:r>
              <a:rPr dirty="0"/>
              <a:t>custom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2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28815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24810"/>
                <a:gridCol w="3020060"/>
              </a:tblGrid>
              <a:tr h="197612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13.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manually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override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equation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typing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value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into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117475">
                        <a:lnSpc>
                          <a:spcPct val="125899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box.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image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right,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Lead-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feedrate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was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reduced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from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1200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1000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.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After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press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Enter,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fx icon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disappears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 to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indicate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that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driven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by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equation anymore.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 13. Modify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an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equation-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driven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value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12035">
                <a:tc>
                  <a:txBody>
                    <a:bodyPr/>
                    <a:lstStyle/>
                    <a:p>
                      <a:pPr marL="295275" marR="93980" indent="-228600">
                        <a:lnSpc>
                          <a:spcPct val="126000"/>
                        </a:lnSpc>
                        <a:spcBef>
                          <a:spcPts val="117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14.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Continue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Post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processor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50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 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is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automatically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given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changer’s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next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available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slot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number.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this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case,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added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slot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number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3.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859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34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14.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Verify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tool’s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number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32101" y="1176495"/>
            <a:ext cx="2342025" cy="1294289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66016" y="3319138"/>
            <a:ext cx="2808872" cy="1828171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5"/>
              <a:t> </a:t>
            </a:r>
            <a:r>
              <a:rPr dirty="0"/>
              <a:t>custom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2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535495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13380"/>
                <a:gridCol w="3031490"/>
              </a:tblGrid>
              <a:tr h="159956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15.</a:t>
                      </a:r>
                      <a:r>
                        <a:rPr dirty="0" sz="1100" spc="2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Accept.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4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15.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Accept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63140">
                <a:tc>
                  <a:txBody>
                    <a:bodyPr/>
                    <a:lstStyle/>
                    <a:p>
                      <a:pPr marL="295275" marR="207645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16.</a:t>
                      </a:r>
                      <a:r>
                        <a:rPr dirty="0" sz="1100" spc="1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added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library.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If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extracted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holders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Step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8,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these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will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also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displayed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inside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tool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library.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16.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library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492250">
                <a:tc>
                  <a:txBody>
                    <a:bodyPr/>
                    <a:lstStyle/>
                    <a:p>
                      <a:pPr marL="295275" marR="95250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17.</a:t>
                      </a:r>
                      <a:r>
                        <a:rPr dirty="0" sz="1100" spc="11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 tool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 is</a:t>
                      </a:r>
                      <a:r>
                        <a:rPr dirty="0" sz="1100" spc="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automatically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saved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Cloud.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Close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Library dialog.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17.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Close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dialog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93970" y="1138453"/>
            <a:ext cx="2779522" cy="1008481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46332" y="2923794"/>
            <a:ext cx="2827667" cy="1485264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189220" y="5186222"/>
            <a:ext cx="2684399" cy="1027760"/>
          </a:xfrm>
          <a:prstGeom prst="rect">
            <a:avLst/>
          </a:prstGeom>
        </p:spPr>
      </p:pic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5"/>
              <a:t> </a:t>
            </a:r>
            <a:r>
              <a:rPr dirty="0"/>
              <a:t>custom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0"/>
              <a:t> </a:t>
            </a:r>
            <a:r>
              <a:rPr dirty="0"/>
              <a:t>Page</a:t>
            </a:r>
            <a:r>
              <a:rPr dirty="0" spc="22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FB82BBE10D4246B6F9E34DCB3DD665" ma:contentTypeVersion="13" ma:contentTypeDescription="Create a new document." ma:contentTypeScope="" ma:versionID="d228a60888aa89e672c2f36105b87892">
  <xsd:schema xmlns:xsd="http://www.w3.org/2001/XMLSchema" xmlns:xs="http://www.w3.org/2001/XMLSchema" xmlns:p="http://schemas.microsoft.com/office/2006/metadata/properties" xmlns:ns2="d5050065-5660-4611-a639-a0721ffd8a8c" xmlns:ns3="10a7b085-cd6c-49bc-a353-f9de308ea303" targetNamespace="http://schemas.microsoft.com/office/2006/metadata/properties" ma:root="true" ma:fieldsID="02292d135accbb2fd843cbe3f1e4414e" ns2:_="" ns3:_="">
    <xsd:import namespace="d5050065-5660-4611-a639-a0721ffd8a8c"/>
    <xsd:import namespace="10a7b085-cd6c-49bc-a353-f9de308ea30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050065-5660-4611-a639-a0721ffd8a8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6a37fd13-9c92-403b-9679-d9988d4e14d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a7b085-cd6c-49bc-a353-f9de308ea303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4df43f57-58d2-4c4a-bfa2-d35c5d7bb426}" ma:internalName="TaxCatchAll" ma:showField="CatchAllData" ma:web="10a7b085-cd6c-49bc-a353-f9de308ea30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050065-5660-4611-a639-a0721ffd8a8c">
      <Terms xmlns="http://schemas.microsoft.com/office/infopath/2007/PartnerControls"/>
    </lcf76f155ced4ddcb4097134ff3c332f>
    <TaxCatchAll xmlns="10a7b085-cd6c-49bc-a353-f9de308ea303" xsi:nil="true"/>
  </documentManagement>
</p:properties>
</file>

<file path=customXml/itemProps1.xml><?xml version="1.0" encoding="utf-8"?>
<ds:datastoreItem xmlns:ds="http://schemas.openxmlformats.org/officeDocument/2006/customXml" ds:itemID="{DCD7E769-008E-4BBE-9F0E-283DF884221E}"/>
</file>

<file path=customXml/itemProps2.xml><?xml version="1.0" encoding="utf-8"?>
<ds:datastoreItem xmlns:ds="http://schemas.openxmlformats.org/officeDocument/2006/customXml" ds:itemID="{2428F4B5-0A7E-49AC-9BA0-5E6878F7EBB3}"/>
</file>

<file path=customXml/itemProps3.xml><?xml version="1.0" encoding="utf-8"?>
<ds:datastoreItem xmlns:ds="http://schemas.openxmlformats.org/officeDocument/2006/customXml" ds:itemID="{91340AED-525F-4A2B-914E-5B403F864F69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Stephanie Acosta Mohammadi</dc:creator>
  <dcterms:created xsi:type="dcterms:W3CDTF">2025-06-13T01:13:08Z</dcterms:created>
  <dcterms:modified xsi:type="dcterms:W3CDTF">2025-06-13T01:13:08Z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2025-06-04T00:00:00Z</vt:filetime>
  </property>
  <property fmtid="{D5CDD505-2E9C-101B-9397-08002B2CF9AE}" pid="3" name="Creator">
    <vt:lpwstr>Microsoft® Word for Microsoft 365</vt:lpwstr>
  </property>
  <property fmtid="{D5CDD505-2E9C-101B-9397-08002B2CF9AE}" pid="4" name="LastSaved">
    <vt:filetime>2025-06-13T00:00:00Z</vt:filetime>
  </property>
  <property fmtid="{D5CDD505-2E9C-101B-9397-08002B2CF9AE}" pid="5" name="Producer">
    <vt:lpwstr>Microsoft® Word for Microsoft 365</vt:lpwstr>
  </property>
  <property fmtid="{D5CDD505-2E9C-101B-9397-08002B2CF9AE}" pid="6" name="ContentTypeId">
    <vt:lpwstr>0x01010090FB82BBE10D4246B6F9E34DCB3DD665</vt:lpwstr>
  </property>
</Properties>
</file>